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8"/>
  </p:notesMasterIdLst>
  <p:sldIdLst>
    <p:sldId id="256" r:id="rId2"/>
    <p:sldId id="257" r:id="rId3"/>
    <p:sldId id="286" r:id="rId4"/>
    <p:sldId id="259" r:id="rId5"/>
    <p:sldId id="260" r:id="rId6"/>
    <p:sldId id="271" r:id="rId7"/>
    <p:sldId id="262" r:id="rId8"/>
    <p:sldId id="278" r:id="rId9"/>
    <p:sldId id="279" r:id="rId10"/>
    <p:sldId id="280" r:id="rId11"/>
    <p:sldId id="281" r:id="rId12"/>
    <p:sldId id="282" r:id="rId13"/>
    <p:sldId id="261" r:id="rId14"/>
    <p:sldId id="274" r:id="rId15"/>
    <p:sldId id="275" r:id="rId16"/>
    <p:sldId id="276" r:id="rId17"/>
    <p:sldId id="277" r:id="rId18"/>
    <p:sldId id="273" r:id="rId19"/>
    <p:sldId id="263" r:id="rId20"/>
    <p:sldId id="264" r:id="rId21"/>
    <p:sldId id="272" r:id="rId22"/>
    <p:sldId id="266" r:id="rId23"/>
    <p:sldId id="267" r:id="rId24"/>
    <p:sldId id="268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01" autoAdjust="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7CB4-BAF0-46EB-8FF0-D11A80F41903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C472-D725-45EF-BD67-C33E28511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0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C472-D725-45EF-BD67-C33E28511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7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10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17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du@getaway-tour.r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g"/><Relationship Id="rId4" Type="http://schemas.openxmlformats.org/officeDocument/2006/relationships/hyperlink" Target="mailto:ESHEINA@GETAWAY-TOU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ugreece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.g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69" y="1053501"/>
            <a:ext cx="5400981" cy="346134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19DFB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rgbClr val="019DFB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19DFB"/>
                </a:solidFill>
                <a:latin typeface="+mn-lt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Поступление 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государственные ВУЗы Греции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9" y="3484561"/>
            <a:ext cx="4689101" cy="3373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86899" y="317394"/>
            <a:ext cx="2787444" cy="19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41" y="235974"/>
            <a:ext cx="6346146" cy="66367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3. Технические науки.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284" y="958644"/>
            <a:ext cx="4629150" cy="48736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Архитектурный и топографический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Инженеры и механики, в том числе экологи, электрики, </a:t>
            </a:r>
            <a:r>
              <a:rPr lang="ru-RU" dirty="0" err="1" smtClean="0">
                <a:latin typeface="DS Greece" panose="03030000000000000000" pitchFamily="66" charset="-52"/>
              </a:rPr>
              <a:t>машиностроение,судостроение</a:t>
            </a:r>
            <a:r>
              <a:rPr lang="ru-RU" dirty="0" smtClean="0">
                <a:latin typeface="DS Greece" panose="03030000000000000000" pitchFamily="66" charset="-52"/>
              </a:rPr>
              <a:t>, реконструкции, горные конструкции, автоматизация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Дизайн,в</a:t>
            </a:r>
            <a:r>
              <a:rPr lang="ru-RU" dirty="0" smtClean="0">
                <a:latin typeface="DS Greece" panose="03030000000000000000" pitchFamily="66" charset="-52"/>
              </a:rPr>
              <a:t> том числе промышленный, компьютерный, внутреннего дизайна и одежды, мебели, фотография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Компьютерные технологии, в том числе бизнес информатики, акустика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Агрономия,растеневодства,цветоводства,животноводства</a:t>
            </a:r>
            <a:r>
              <a:rPr lang="ru-RU" dirty="0" smtClean="0">
                <a:latin typeface="DS Greece" panose="03030000000000000000" pitchFamily="66" charset="-52"/>
              </a:rPr>
              <a:t> и рыбоводства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Технологии продуктов питания и виноделия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Химических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80" y="5340402"/>
            <a:ext cx="2949178" cy="3811588"/>
          </a:xfrm>
        </p:spPr>
        <p:txBody>
          <a:bodyPr/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На данный момент 79 факультетов университетов и 87 факультетов ТЕИ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b="-913"/>
          <a:stretch/>
        </p:blipFill>
        <p:spPr>
          <a:xfrm>
            <a:off x="172641" y="2005064"/>
            <a:ext cx="3695662" cy="3260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67" y="5605873"/>
            <a:ext cx="1449803" cy="10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7" y="23062"/>
            <a:ext cx="4827061" cy="7079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4. Здравоохранение. 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535" y="398207"/>
            <a:ext cx="4637715" cy="64597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Медицина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Стоматологии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Ветеринарный 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Диеталогии</a:t>
            </a:r>
            <a:r>
              <a:rPr lang="ru-RU" dirty="0" smtClean="0">
                <a:latin typeface="DS Greece" panose="03030000000000000000" pitchFamily="66" charset="-52"/>
              </a:rPr>
              <a:t> и питания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Молекулярной биологии и генетики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Фармацевтический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Биологии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Эстетики и косметологии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Общественной гигиены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Физиотерапевтический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Медицинских лабораторий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Стоматологических технологий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Оптики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Радио-рентгенологии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Скорой помощи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Логопедический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Акушерский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Медсестер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791" y="5176684"/>
            <a:ext cx="3163240" cy="38632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25 факультетов университетов и 31 факультет ТЕИ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1" y="973394"/>
            <a:ext cx="3377303" cy="396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5810865"/>
            <a:ext cx="1767307" cy="10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36" y="235974"/>
            <a:ext cx="7245198" cy="9144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5. Экономика и управление.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881" y="1526381"/>
            <a:ext cx="4629150" cy="48736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Экономических наук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Организации и управления предприятиями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маркетинга, коммуникаций и связей с общественностью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Международных и европейских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Экономических и политических отношений</a:t>
            </a:r>
          </a:p>
          <a:p>
            <a:r>
              <a:rPr lang="ru-RU" dirty="0" err="1" smtClean="0">
                <a:latin typeface="DS Greece" panose="03030000000000000000" pitchFamily="66" charset="-52"/>
              </a:rPr>
              <a:t>Балканских,славянских</a:t>
            </a:r>
            <a:r>
              <a:rPr lang="ru-RU" dirty="0" smtClean="0">
                <a:latin typeface="DS Greece" panose="03030000000000000000" pitchFamily="66" charset="-52"/>
              </a:rPr>
              <a:t> и восточных отношений и международных экономических отношений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Бухгалтерского учета, финансов и аудита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Оформления и перевозки продукции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Управления туристических предприятий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Менеджмента сельхоз. Продукций, </a:t>
            </a:r>
            <a:r>
              <a:rPr lang="ru-RU" dirty="0" err="1" smtClean="0">
                <a:latin typeface="DS Greece" panose="03030000000000000000" pitchFamily="66" charset="-52"/>
              </a:rPr>
              <a:t>судоходства,транспорта</a:t>
            </a:r>
            <a:endParaRPr lang="ru-RU" dirty="0" smtClean="0">
              <a:latin typeface="DS Greece" panose="03030000000000000000" pitchFamily="66" charset="-52"/>
            </a:endParaRPr>
          </a:p>
          <a:p>
            <a:r>
              <a:rPr lang="ru-RU" dirty="0" smtClean="0">
                <a:latin typeface="DS Greece" panose="03030000000000000000" pitchFamily="66" charset="-52"/>
              </a:rPr>
              <a:t>Статистики и страхования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Биржевой экономики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112" y="5216475"/>
            <a:ext cx="2949178" cy="38115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36 факультетов университетов и 31 факультет ТЕИ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" r="13982" b="1"/>
          <a:stretch/>
        </p:blipFill>
        <p:spPr>
          <a:xfrm>
            <a:off x="172391" y="1942026"/>
            <a:ext cx="3480619" cy="2954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5688423"/>
            <a:ext cx="1635404" cy="11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48" y="5191432"/>
            <a:ext cx="2947679" cy="156332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491" y="169135"/>
            <a:ext cx="7605657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Возможности учебы в регионах: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1119" y="829535"/>
            <a:ext cx="3869608" cy="52852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DS Greece" panose="03030000000000000000" pitchFamily="66" charset="-52"/>
              </a:rPr>
              <a:t>Афины, Салоники, </a:t>
            </a:r>
            <a:r>
              <a:rPr lang="ru-RU" sz="2800" dirty="0" err="1" smtClean="0">
                <a:latin typeface="DS Greece" panose="03030000000000000000" pitchFamily="66" charset="-52"/>
              </a:rPr>
              <a:t>Патры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Александрополь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2800" dirty="0" smtClean="0">
                <a:latin typeface="DS Greece" panose="03030000000000000000" pitchFamily="66" charset="-52"/>
              </a:rPr>
              <a:t>, Лариса и все крупные города.</a:t>
            </a:r>
          </a:p>
          <a:p>
            <a:r>
              <a:rPr lang="ru-RU" sz="2800" dirty="0" smtClean="0">
                <a:latin typeface="DS Greece" panose="03030000000000000000" pitchFamily="66" charset="-52"/>
              </a:rPr>
              <a:t>А так же острова Родос, Крит, Корфу, </a:t>
            </a:r>
            <a:r>
              <a:rPr lang="ru-RU" sz="2800" dirty="0" err="1" smtClean="0">
                <a:latin typeface="DS Greece" panose="03030000000000000000" pitchFamily="66" charset="-52"/>
              </a:rPr>
              <a:t>Самос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Сирос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Лефкада</a:t>
            </a:r>
            <a:r>
              <a:rPr lang="ru-RU" sz="2800" dirty="0" smtClean="0">
                <a:latin typeface="DS Greece" panose="03030000000000000000" pitchFamily="66" charset="-52"/>
              </a:rPr>
              <a:t>, </a:t>
            </a:r>
            <a:r>
              <a:rPr lang="ru-RU" sz="2800" dirty="0" err="1" smtClean="0">
                <a:latin typeface="DS Greece" panose="03030000000000000000" pitchFamily="66" charset="-52"/>
              </a:rPr>
              <a:t>Хиос</a:t>
            </a:r>
            <a:r>
              <a:rPr lang="ru-RU" sz="2800" dirty="0" smtClean="0">
                <a:latin typeface="DS Greece" panose="03030000000000000000" pitchFamily="66" charset="-52"/>
              </a:rPr>
              <a:t>, Кос и некоторые другие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660" y="4159269"/>
            <a:ext cx="3972023" cy="2595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1" y="1489935"/>
            <a:ext cx="4169283" cy="27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66" y="5604386"/>
            <a:ext cx="2212834" cy="1106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83" y="250722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Афины: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421" y="514925"/>
            <a:ext cx="5337340" cy="6343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100" dirty="0" smtClean="0">
                <a:latin typeface="DS Greece" panose="03030000000000000000" pitchFamily="66" charset="-52"/>
              </a:rPr>
              <a:t>Официальные курсы  от 730 €  в год.</a:t>
            </a:r>
          </a:p>
          <a:p>
            <a:pPr marL="514350" indent="-514350">
              <a:buAutoNum type="arabicPeriod"/>
            </a:pPr>
            <a:r>
              <a:rPr lang="ru-RU" sz="2100" dirty="0" smtClean="0">
                <a:latin typeface="DS Greece" panose="03030000000000000000" pitchFamily="66" charset="-52"/>
              </a:rPr>
              <a:t>Самый престижный гор</a:t>
            </a:r>
            <a:r>
              <a:rPr lang="en-US" sz="2100" dirty="0" smtClean="0">
                <a:latin typeface="DS Greece" panose="03030000000000000000" pitchFamily="66" charset="-52"/>
              </a:rPr>
              <a:t>O</a:t>
            </a:r>
            <a:r>
              <a:rPr lang="ru-RU" sz="2100" dirty="0" smtClean="0">
                <a:latin typeface="DS Greece" panose="03030000000000000000" pitchFamily="66" charset="-52"/>
              </a:rPr>
              <a:t>д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Афинский университет им. </a:t>
            </a:r>
            <a:r>
              <a:rPr lang="ru-RU" sz="2100" dirty="0" err="1" smtClean="0">
                <a:latin typeface="DS Greece" panose="03030000000000000000" pitchFamily="66" charset="-52"/>
              </a:rPr>
              <a:t>Каподистрии</a:t>
            </a:r>
            <a:endParaRPr lang="ru-RU" sz="2100" dirty="0" smtClean="0">
              <a:latin typeface="DS Greece" panose="03030000000000000000" pitchFamily="66" charset="-52"/>
            </a:endParaRP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Афинский политехнический университет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Экономический Афинский университет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Сельскохозяйственный Афинский университет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Западной Аттики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им. </a:t>
            </a:r>
            <a:r>
              <a:rPr lang="ru-RU" sz="2100" dirty="0" err="1" smtClean="0">
                <a:latin typeface="DS Greece" panose="03030000000000000000" pitchFamily="66" charset="-52"/>
              </a:rPr>
              <a:t>Харакопу</a:t>
            </a:r>
            <a:endParaRPr lang="ru-RU" sz="2100" dirty="0" smtClean="0">
              <a:latin typeface="DS Greece" panose="03030000000000000000" pitchFamily="66" charset="-52"/>
            </a:endParaRP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Высшая школа педагогики</a:t>
            </a:r>
          </a:p>
          <a:p>
            <a:pPr>
              <a:buFontTx/>
              <a:buChar char="-"/>
            </a:pPr>
            <a:r>
              <a:rPr lang="ru-RU" sz="2100" dirty="0" err="1" smtClean="0">
                <a:latin typeface="DS Greece" panose="03030000000000000000" pitchFamily="66" charset="-52"/>
              </a:rPr>
              <a:t>Пирейский</a:t>
            </a:r>
            <a:r>
              <a:rPr lang="ru-RU" sz="2100" dirty="0" smtClean="0">
                <a:latin typeface="DS Greece" panose="03030000000000000000" pitchFamily="66" charset="-52"/>
              </a:rPr>
              <a:t> университет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ТЕИ Пирей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Университет социальных и политических наук Пантеон 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Высшая школа прикладных искусств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DS Greece" panose="03030000000000000000" pitchFamily="66" charset="-52"/>
              </a:rPr>
              <a:t>Церковная академия 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85" y="4955459"/>
            <a:ext cx="3077574" cy="30962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DS Greece" panose="03030000000000000000" pitchFamily="66" charset="-52"/>
              </a:rPr>
              <a:t>19-20 баллов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медицина, фармацевтика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Английский язык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архитектура</a:t>
            </a:r>
            <a:endParaRPr lang="ru-RU" sz="18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 b="-685"/>
          <a:stretch/>
        </p:blipFill>
        <p:spPr>
          <a:xfrm>
            <a:off x="312031" y="956341"/>
            <a:ext cx="3261544" cy="39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31" y="353961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Салоники: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469" y="884187"/>
            <a:ext cx="4599331" cy="5526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Официальные курсы 720€  в год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Второй по престижности город.</a:t>
            </a: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-университет им. Аристотеля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ТЕИ Салоник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Македонский университет экономики и социальных наук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На магистратуру</a:t>
            </a:r>
            <a:r>
              <a:rPr lang="ru-RU" sz="2000" dirty="0" smtClean="0">
                <a:latin typeface="Adobe Arabic"/>
              </a:rPr>
              <a:t> есть </a:t>
            </a:r>
            <a:r>
              <a:rPr lang="en-US" sz="2000" dirty="0" smtClean="0">
                <a:latin typeface="Adobe Arabic"/>
              </a:rPr>
              <a:t>international Hellenic university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DS Greece" panose="03030000000000000000" pitchFamily="66" charset="-52"/>
              </a:rPr>
              <a:t>Церковная академия </a:t>
            </a:r>
          </a:p>
          <a:p>
            <a:pPr>
              <a:buFontTx/>
              <a:buChar char="-"/>
            </a:pPr>
            <a:endParaRPr lang="ru-RU" sz="2000" dirty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К сожалению, факультетов значительно меньше, так что конкурс в среднем выше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361" y="5427408"/>
            <a:ext cx="2949178" cy="38115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DS Greece" panose="03030000000000000000" pitchFamily="66" charset="-52"/>
              </a:rPr>
              <a:t>19-20 баллов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медицина, фармацевтика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DS Greece" panose="03030000000000000000" pitchFamily="66" charset="-52"/>
              </a:rPr>
              <a:t>Английский язык </a:t>
            </a:r>
            <a:endParaRPr lang="ru-RU" sz="18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r="27200" b="-472"/>
          <a:stretch/>
        </p:blipFill>
        <p:spPr>
          <a:xfrm>
            <a:off x="533727" y="987426"/>
            <a:ext cx="3124447" cy="4329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87" y="5751870"/>
            <a:ext cx="1985987" cy="9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87" y="280220"/>
            <a:ext cx="2949178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Острова. 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6243" y="1016207"/>
            <a:ext cx="4437099" cy="50539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Ионический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Керкира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Критский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Критский политехнический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Ханья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Эгейский университет (</a:t>
            </a:r>
            <a:r>
              <a:rPr lang="ru-RU" sz="2000" dirty="0" err="1" smtClean="0">
                <a:latin typeface="DS Greece" panose="03030000000000000000" pitchFamily="66" charset="-52"/>
              </a:rPr>
              <a:t>Лесмос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Хиос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Сирос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Самос,Родос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ТЕИ Крита (</a:t>
            </a:r>
            <a:r>
              <a:rPr lang="ru-RU" sz="20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Ираклео</a:t>
            </a:r>
            <a:r>
              <a:rPr lang="ru-RU" sz="2000" dirty="0" smtClean="0">
                <a:latin typeface="DS Greece" panose="03030000000000000000" pitchFamily="66" charset="-52"/>
              </a:rPr>
              <a:t>, </a:t>
            </a:r>
            <a:r>
              <a:rPr lang="ru-RU" sz="2000" dirty="0" err="1" smtClean="0">
                <a:latin typeface="DS Greece" panose="03030000000000000000" pitchFamily="66" charset="-52"/>
              </a:rPr>
              <a:t>Ханья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Высшая школа туристического образования (Родос, Крит-</a:t>
            </a:r>
            <a:r>
              <a:rPr lang="ru-RU" sz="2000" dirty="0" err="1" smtClean="0">
                <a:latin typeface="DS Greece" panose="03030000000000000000" pitchFamily="66" charset="-52"/>
              </a:rPr>
              <a:t>АгНиколао</a:t>
            </a:r>
            <a:r>
              <a:rPr lang="ru-RU" sz="2000" dirty="0" smtClean="0">
                <a:latin typeface="DS Greece" panose="03030000000000000000" pitchFamily="66" charset="-52"/>
              </a:rPr>
              <a:t>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924" y="5630632"/>
            <a:ext cx="2949178" cy="38115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DS Greece" panose="03030000000000000000" pitchFamily="66" charset="-52"/>
              </a:rPr>
              <a:t>При Критском университете отделение </a:t>
            </a:r>
            <a:r>
              <a:rPr lang="ru-RU" sz="1600" dirty="0" err="1" smtClean="0">
                <a:latin typeface="DS Greece" panose="03030000000000000000" pitchFamily="66" charset="-52"/>
              </a:rPr>
              <a:t>Ретимно</a:t>
            </a:r>
            <a:r>
              <a:rPr lang="ru-RU" sz="1600" dirty="0" smtClean="0">
                <a:latin typeface="DS Greece" panose="03030000000000000000" pitchFamily="66" charset="-52"/>
              </a:rPr>
              <a:t> есть бесплатные курсы Греческого, без сертификата </a:t>
            </a:r>
            <a:endParaRPr lang="ru-RU" sz="16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5967" b="983"/>
          <a:stretch/>
        </p:blipFill>
        <p:spPr>
          <a:xfrm>
            <a:off x="422192" y="987426"/>
            <a:ext cx="3111910" cy="4572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73" y="5861051"/>
            <a:ext cx="1903496" cy="9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1" y="5728316"/>
            <a:ext cx="2130345" cy="996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41" y="192087"/>
            <a:ext cx="3560866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Другие города.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507" y="722313"/>
            <a:ext cx="4776312" cy="5526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Университеты горда </a:t>
            </a:r>
            <a:r>
              <a:rPr lang="ru-RU" sz="2400" b="1" dirty="0" err="1" smtClean="0">
                <a:solidFill>
                  <a:schemeClr val="accent1"/>
                </a:solidFill>
                <a:latin typeface="DS Greece" panose="03030000000000000000" pitchFamily="66" charset="-52"/>
              </a:rPr>
              <a:t>Патры</a:t>
            </a: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 ТЕИ </a:t>
            </a:r>
            <a:r>
              <a:rPr lang="ru-RU" sz="2400" b="1" dirty="0" err="1" smtClean="0">
                <a:solidFill>
                  <a:schemeClr val="accent1"/>
                </a:solidFill>
                <a:latin typeface="DS Greece" panose="03030000000000000000" pitchFamily="66" charset="-52"/>
              </a:rPr>
              <a:t>Патры</a:t>
            </a:r>
            <a:endParaRPr lang="ru-RU" sz="2400" b="1" dirty="0" smtClean="0">
              <a:solidFill>
                <a:schemeClr val="accent1"/>
              </a:solidFill>
              <a:latin typeface="DS Greece" panose="03030000000000000000" pitchFamily="66" charset="-52"/>
            </a:endParaRPr>
          </a:p>
          <a:p>
            <a:r>
              <a:rPr lang="ru-RU" sz="2400" dirty="0" smtClean="0">
                <a:latin typeface="DS Greece" panose="03030000000000000000" pitchFamily="66" charset="-52"/>
              </a:rPr>
              <a:t>Университет западной </a:t>
            </a:r>
            <a:r>
              <a:rPr lang="ru-RU" sz="2400" dirty="0">
                <a:latin typeface="DS Greece" panose="03030000000000000000" pitchFamily="66" charset="-52"/>
              </a:rPr>
              <a:t>М</a:t>
            </a:r>
            <a:r>
              <a:rPr lang="ru-RU" sz="2400" dirty="0" smtClean="0">
                <a:latin typeface="DS Greece" panose="03030000000000000000" pitchFamily="66" charset="-52"/>
              </a:rPr>
              <a:t>акедонии (</a:t>
            </a:r>
            <a:r>
              <a:rPr lang="ru-RU" sz="24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Университет центральной Греции (</a:t>
            </a:r>
            <a:r>
              <a:rPr lang="ru-RU" sz="2400" dirty="0" err="1" smtClean="0">
                <a:latin typeface="DS Greece" panose="03030000000000000000" pitchFamily="66" charset="-52"/>
              </a:rPr>
              <a:t>Ламия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2400" dirty="0" err="1" smtClean="0">
                <a:latin typeface="DS Greece" panose="03030000000000000000" pitchFamily="66" charset="-52"/>
              </a:rPr>
              <a:t>Пелопонийский</a:t>
            </a:r>
            <a:r>
              <a:rPr lang="ru-RU" sz="2400" dirty="0" smtClean="0">
                <a:latin typeface="DS Greece" panose="03030000000000000000" pitchFamily="66" charset="-52"/>
              </a:rPr>
              <a:t> университет (Триполи)</a:t>
            </a:r>
          </a:p>
          <a:p>
            <a:r>
              <a:rPr lang="ru-RU" sz="2400" dirty="0" err="1" smtClean="0">
                <a:latin typeface="DS Greece" panose="03030000000000000000" pitchFamily="66" charset="-52"/>
              </a:rPr>
              <a:t>Тесалийский</a:t>
            </a:r>
            <a:r>
              <a:rPr lang="ru-RU" sz="2400" dirty="0" smtClean="0">
                <a:latin typeface="DS Greece" panose="03030000000000000000" pitchFamily="66" charset="-52"/>
              </a:rPr>
              <a:t> университет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Университет Янина 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Демократический университет фраки (</a:t>
            </a:r>
            <a:r>
              <a:rPr lang="ru-RU" sz="2400" dirty="0" err="1" smtClean="0">
                <a:latin typeface="DS Greece" panose="03030000000000000000" pitchFamily="66" charset="-52"/>
              </a:rPr>
              <a:t>Комотини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Танси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Александрополь</a:t>
            </a:r>
            <a:r>
              <a:rPr lang="ru-RU" sz="2400" dirty="0" smtClean="0">
                <a:latin typeface="DS Greece" panose="03030000000000000000" pitchFamily="66" charset="-52"/>
              </a:rPr>
              <a:t>, </a:t>
            </a:r>
            <a:r>
              <a:rPr lang="ru-RU" sz="2400" dirty="0" err="1" smtClean="0">
                <a:latin typeface="DS Greece" panose="03030000000000000000" pitchFamily="66" charset="-52"/>
              </a:rPr>
              <a:t>Орестида</a:t>
            </a:r>
            <a:r>
              <a:rPr lang="ru-RU" sz="2400" dirty="0" smtClean="0">
                <a:latin typeface="DS Greece" panose="03030000000000000000" pitchFamily="66" charset="-52"/>
              </a:rPr>
              <a:t>)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233073"/>
            <a:ext cx="4089643" cy="38115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Кавала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Каламаты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Ламии</a:t>
            </a:r>
            <a:endParaRPr lang="ru-RU" sz="1600" dirty="0" smtClean="0">
              <a:latin typeface="DS Greece" panose="03030000000000000000" pitchFamily="66" charset="-52"/>
            </a:endParaRP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Лариса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Мессология</a:t>
            </a:r>
            <a:r>
              <a:rPr lang="ru-RU" sz="1600" dirty="0" smtClean="0">
                <a:latin typeface="DS Greece" panose="03030000000000000000" pitchFamily="66" charset="-52"/>
              </a:rPr>
              <a:t>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</a:t>
            </a:r>
            <a:r>
              <a:rPr lang="ru-RU" sz="1600" dirty="0" err="1" smtClean="0">
                <a:latin typeface="DS Greece" panose="03030000000000000000" pitchFamily="66" charset="-52"/>
              </a:rPr>
              <a:t>Сересс</a:t>
            </a:r>
            <a:r>
              <a:rPr lang="ru-RU" sz="1600" dirty="0" smtClean="0">
                <a:latin typeface="DS Greece" panose="03030000000000000000" pitchFamily="66" charset="-52"/>
              </a:rPr>
              <a:t>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ХАЛКИДЫ 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ТЕИ Западной </a:t>
            </a:r>
            <a:r>
              <a:rPr lang="ru-RU" sz="1600" dirty="0" err="1" smtClean="0">
                <a:latin typeface="DS Greece" panose="03030000000000000000" pitchFamily="66" charset="-52"/>
              </a:rPr>
              <a:t>Маккедонии</a:t>
            </a:r>
            <a:r>
              <a:rPr lang="ru-RU" sz="1600" dirty="0" smtClean="0">
                <a:latin typeface="DS Greece" panose="03030000000000000000" pitchFamily="66" charset="-52"/>
              </a:rPr>
              <a:t> (</a:t>
            </a:r>
            <a:r>
              <a:rPr lang="ru-RU" sz="1600" dirty="0" err="1" smtClean="0">
                <a:latin typeface="DS Greece" panose="03030000000000000000" pitchFamily="66" charset="-52"/>
              </a:rPr>
              <a:t>Козани</a:t>
            </a:r>
            <a:r>
              <a:rPr lang="ru-RU" sz="1600" dirty="0" smtClean="0">
                <a:latin typeface="DS Greece" panose="03030000000000000000" pitchFamily="66" charset="-52"/>
              </a:rPr>
              <a:t>)</a:t>
            </a:r>
          </a:p>
          <a:p>
            <a:r>
              <a:rPr lang="ru-RU" sz="1600" dirty="0" smtClean="0">
                <a:latin typeface="DS Greece" panose="03030000000000000000" pitchFamily="66" charset="-52"/>
              </a:rPr>
              <a:t>Континентальный ТЕИ (Арта, </a:t>
            </a:r>
            <a:r>
              <a:rPr lang="ru-RU" sz="1600" dirty="0" err="1" smtClean="0">
                <a:latin typeface="DS Greece" panose="03030000000000000000" pitchFamily="66" charset="-52"/>
              </a:rPr>
              <a:t>Превеза</a:t>
            </a:r>
            <a:r>
              <a:rPr lang="ru-RU" sz="1600" dirty="0" smtClean="0">
                <a:latin typeface="DS Greece" panose="03030000000000000000" pitchFamily="66" charset="-52"/>
              </a:rPr>
              <a:t>, Янина, </a:t>
            </a:r>
            <a:r>
              <a:rPr lang="ru-RU" sz="1600" dirty="0" err="1" smtClean="0">
                <a:latin typeface="DS Greece" panose="03030000000000000000" pitchFamily="66" charset="-52"/>
              </a:rPr>
              <a:t>Игуменица</a:t>
            </a:r>
            <a:r>
              <a:rPr lang="ru-RU" sz="1600" dirty="0" smtClean="0">
                <a:latin typeface="DS Greece" panose="03030000000000000000" pitchFamily="66" charset="-52"/>
              </a:rPr>
              <a:t>)</a:t>
            </a:r>
            <a:endParaRPr lang="ru-RU" sz="16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" y="1178591"/>
            <a:ext cx="3284252" cy="20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Особенности: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270" y="1262832"/>
            <a:ext cx="4454014" cy="529467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Право поменять факультет через год, в порядке конкурса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Первый год изучения греческого по желанию!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DS Greece" panose="03030000000000000000" pitchFamily="66" charset="-52"/>
              </a:rPr>
              <a:t>Единственный недостаток это  конкурс на хорошие факультеты.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-1" r="32968" b="-7"/>
          <a:stretch/>
        </p:blipFill>
        <p:spPr>
          <a:xfrm>
            <a:off x="309715" y="1690689"/>
            <a:ext cx="3908323" cy="4438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8" y="5568696"/>
            <a:ext cx="2050026" cy="11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5427406"/>
            <a:ext cx="3023419" cy="1457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Экономический аспект: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13" y="973394"/>
            <a:ext cx="5206181" cy="5692877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Бесплатное обучение в государственных университетах Греции.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Размеры сбора зависят от программы, дохода, успеваемости, обычно 450-600€  в год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Возможность подрабатывать во время учебы.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Стоимость жизни 400-500€  </a:t>
            </a:r>
            <a:r>
              <a:rPr lang="ru-RU" sz="2200" dirty="0">
                <a:latin typeface="DS Greece" panose="03030000000000000000" pitchFamily="66" charset="-52"/>
              </a:rPr>
              <a:t>в </a:t>
            </a:r>
            <a:r>
              <a:rPr lang="ru-RU" sz="2200" dirty="0" smtClean="0">
                <a:latin typeface="DS Greece" panose="03030000000000000000" pitchFamily="66" charset="-52"/>
              </a:rPr>
              <a:t>месяц.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Минимальная сумма для переезда </a:t>
            </a:r>
            <a:r>
              <a:rPr lang="ru-RU" sz="2200" dirty="0" smtClean="0">
                <a:latin typeface="DS Greece" panose="03030000000000000000" pitchFamily="66" charset="-52"/>
              </a:rPr>
              <a:t>5</a:t>
            </a:r>
            <a:r>
              <a:rPr lang="ru-RU" sz="2200" dirty="0" smtClean="0">
                <a:latin typeface="DS Greece" panose="03030000000000000000" pitchFamily="66" charset="-52"/>
              </a:rPr>
              <a:t>000€</a:t>
            </a:r>
            <a:endParaRPr lang="ru-RU" sz="2200" dirty="0" smtClean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0" y="2182761"/>
            <a:ext cx="3539613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797283"/>
            <a:ext cx="3484564" cy="98814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DS Greece" panose="03030000000000000000" pitchFamily="66" charset="-52"/>
              </a:rPr>
              <a:t>eduGreece.ru</a:t>
            </a:r>
            <a:br>
              <a:rPr lang="en-US" sz="4400" dirty="0" smtClean="0">
                <a:latin typeface="DS Greece" panose="03030000000000000000" pitchFamily="66" charset="-52"/>
              </a:rPr>
            </a:br>
            <a:endParaRPr lang="en-US" sz="4400" dirty="0">
              <a:latin typeface="DS Greece" panose="03030000000000000000" pitchFamily="66" charset="-52"/>
            </a:endParaRPr>
          </a:p>
        </p:txBody>
      </p:sp>
      <p:sp>
        <p:nvSpPr>
          <p:cNvPr id="31" name="Объект 30"/>
          <p:cNvSpPr>
            <a:spLocks noGrp="1"/>
          </p:cNvSpPr>
          <p:nvPr>
            <p:ph idx="1"/>
          </p:nvPr>
        </p:nvSpPr>
        <p:spPr>
          <a:xfrm>
            <a:off x="4000758" y="560439"/>
            <a:ext cx="5143242" cy="66957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S Greece" panose="03030000000000000000" pitchFamily="66" charset="-52"/>
              </a:rPr>
              <a:t>Немного о нас: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1. ООО «ЦОБ </a:t>
            </a:r>
            <a:r>
              <a:rPr lang="ru-RU" dirty="0" err="1" smtClean="0">
                <a:latin typeface="DS Greece" panose="03030000000000000000" pitchFamily="66" charset="-52"/>
              </a:rPr>
              <a:t>Гетэвэй</a:t>
            </a:r>
            <a:r>
              <a:rPr lang="ru-RU" dirty="0" smtClean="0">
                <a:latin typeface="DS Greece" panose="03030000000000000000" pitchFamily="66" charset="-52"/>
              </a:rPr>
              <a:t>-тур», г. Киров (ИНН 4345366067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ОГРН 1134345020468). Работаем успешно на рынке с 2013года.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Основное направление </a:t>
            </a:r>
            <a:r>
              <a:rPr lang="en-US" dirty="0" smtClean="0">
                <a:latin typeface="DS Greece" panose="03030000000000000000" pitchFamily="66" charset="-52"/>
              </a:rPr>
              <a:t>GETAWAY-TOUR-</a:t>
            </a:r>
            <a:r>
              <a:rPr lang="ru-RU" dirty="0" smtClean="0">
                <a:latin typeface="DS Greece" panose="03030000000000000000" pitchFamily="66" charset="-52"/>
              </a:rPr>
              <a:t>это Деятельность туристических агентств (турпакеты, авиа, отели, апартаменты)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2. второй проект организации-центр высшего образования </a:t>
            </a:r>
            <a:r>
              <a:rPr lang="ru-RU" dirty="0">
                <a:latin typeface="DS Greece" panose="03030000000000000000" pitchFamily="66" charset="-52"/>
              </a:rPr>
              <a:t>Г</a:t>
            </a:r>
            <a:r>
              <a:rPr lang="ru-RU" dirty="0" smtClean="0">
                <a:latin typeface="DS Greece" panose="03030000000000000000" pitchFamily="66" charset="-52"/>
              </a:rPr>
              <a:t>реции «</a:t>
            </a:r>
            <a:r>
              <a:rPr lang="en-US" dirty="0" smtClean="0">
                <a:latin typeface="DS Greece" panose="03030000000000000000" pitchFamily="66" charset="-52"/>
              </a:rPr>
              <a:t>EDUGREECE</a:t>
            </a:r>
            <a:r>
              <a:rPr lang="ru-RU" dirty="0" smtClean="0">
                <a:latin typeface="DS Greece" panose="03030000000000000000" pitchFamily="66" charset="-52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DS Greece" panose="03030000000000000000" pitchFamily="66" charset="-52"/>
              </a:rPr>
              <a:t>Его задача-оформление желающих в государственные вузы Греции на бюджет. Работаем без посредников ( с консульством РФ и министерством образования </a:t>
            </a:r>
            <a:r>
              <a:rPr lang="ru-RU" dirty="0">
                <a:latin typeface="DS Greece" panose="03030000000000000000" pitchFamily="66" charset="-52"/>
              </a:rPr>
              <a:t>Г</a:t>
            </a:r>
            <a:r>
              <a:rPr lang="ru-RU" dirty="0" smtClean="0">
                <a:latin typeface="DS Greece" panose="03030000000000000000" pitchFamily="66" charset="-52"/>
              </a:rPr>
              <a:t>реции напрямую, поэтому можем предложить абитуриентам самые низкие тарифы на услуги, договор с гарантией, рассрочку и поэтапную оплату для абитуриента. Последний этап оплаты строго после выхода приказа о зачислении министерством образования Греции после 25 августа.</a:t>
            </a:r>
          </a:p>
          <a:p>
            <a:endParaRPr lang="ru-RU" dirty="0" smtClean="0">
              <a:latin typeface="AkademitscheskajaBuch" panose="02000009000000000000" pitchFamily="49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310"/>
            <a:ext cx="4000759" cy="28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5574906"/>
            <a:ext cx="2557002" cy="1283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6" y="68167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Основные требования: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348" y="1312606"/>
            <a:ext cx="5359196" cy="536841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DS Greece" panose="03030000000000000000" pitchFamily="66" charset="-52"/>
              </a:rPr>
              <a:t>Полное среднее образование (аттестат или диплом училища).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Последний год пройден в дневной форме.</a:t>
            </a:r>
          </a:p>
          <a:p>
            <a:r>
              <a:rPr lang="ru-RU" sz="2200" dirty="0" smtClean="0">
                <a:latin typeface="DS Greece" panose="03030000000000000000" pitchFamily="66" charset="-52"/>
              </a:rPr>
              <a:t>Поступление на бакалавра без знания греческого, на его изучение дается год после зачисления</a:t>
            </a:r>
          </a:p>
          <a:p>
            <a:endParaRPr lang="ru-RU" sz="2200" dirty="0" smtClean="0">
              <a:latin typeface="DS Greece" panose="03030000000000000000" pitchFamily="66" charset="-52"/>
            </a:endParaRPr>
          </a:p>
          <a:p>
            <a:r>
              <a:rPr lang="ru-RU" sz="2200" dirty="0" smtClean="0">
                <a:latin typeface="DS Greece" panose="03030000000000000000" pitchFamily="66" charset="-52"/>
              </a:rPr>
              <a:t>Поступление на магистра возможно только после подтверждения диплома и получения сертификата знания греческого.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" y="1393730"/>
            <a:ext cx="3399456" cy="4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05" y="5629429"/>
            <a:ext cx="1717895" cy="1228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44666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Каков порядок</a:t>
            </a:r>
            <a:br>
              <a:rPr lang="ru-RU" dirty="0" smtClean="0">
                <a:latin typeface="DS Greece" panose="03030000000000000000" pitchFamily="66" charset="-52"/>
              </a:rPr>
            </a:br>
            <a:r>
              <a:rPr lang="ru-RU" dirty="0" smtClean="0">
                <a:latin typeface="DS Greece" panose="03030000000000000000" pitchFamily="66" charset="-52"/>
              </a:rPr>
              <a:t> поступления: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468" y="805066"/>
            <a:ext cx="4202674" cy="53925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1. Оформление документов на родине и в  Греции. 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2. Подача заявки на конкретные факультеты в министерство образования (20 факультетов в рамках 1 направления).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3. Получение места в университете.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4. Приезд по визе студента и посещение курсов греческого языка при ВУЗе.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5. Через год зачисление в университет на специальность, после летней сессии(греческий язык)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1465466"/>
            <a:ext cx="3550969" cy="51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2" y="5685310"/>
            <a:ext cx="2300748" cy="1172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85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После зачисления: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310" y="1325563"/>
            <a:ext cx="5220930" cy="544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6. Получение результатов зачисления.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7. Оформление студенческой визы.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8. Приехать и записаться на языковые курсы.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9. Собрать документы на вид на жительство и подать.</a:t>
            </a:r>
          </a:p>
          <a:p>
            <a:pPr marL="0" indent="0">
              <a:buNone/>
            </a:pPr>
            <a:r>
              <a:rPr lang="ru-RU" sz="2400" dirty="0" smtClean="0">
                <a:latin typeface="DS Greece" panose="03030000000000000000" pitchFamily="66" charset="-52"/>
              </a:rPr>
              <a:t>10. После окончания учебы на курсах сдать на сертификат знания греческого и с сентября записаться в ВУЗ, куда вы поступили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" r="32796" b="-6129"/>
          <a:stretch/>
        </p:blipFill>
        <p:spPr>
          <a:xfrm>
            <a:off x="85723" y="1014003"/>
            <a:ext cx="3940586" cy="60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55" y="5582519"/>
            <a:ext cx="2515485" cy="1275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6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DS Greece" panose="03030000000000000000" pitchFamily="66" charset="-52"/>
              </a:rPr>
              <a:t>Стоит помнить: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593" y="1194620"/>
            <a:ext cx="5427407" cy="56633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Серьезное отношение. Зачисление без экзаменов не отменяет серьезность данного шага.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Средства-минимум </a:t>
            </a:r>
            <a:r>
              <a:rPr lang="ru-RU" sz="2400" dirty="0" smtClean="0">
                <a:latin typeface="DS Greece" panose="03030000000000000000" pitchFamily="66" charset="-52"/>
              </a:rPr>
              <a:t>для иммиграции </a:t>
            </a:r>
            <a:r>
              <a:rPr lang="ru-RU" sz="2400" dirty="0" smtClean="0">
                <a:latin typeface="DS Greece" panose="03030000000000000000" pitchFamily="66" charset="-52"/>
              </a:rPr>
              <a:t>5</a:t>
            </a:r>
            <a:r>
              <a:rPr lang="en-US" sz="2400" dirty="0" smtClean="0">
                <a:latin typeface="DS Greece" panose="03030000000000000000" pitchFamily="66" charset="-52"/>
              </a:rPr>
              <a:t>000</a:t>
            </a:r>
            <a:r>
              <a:rPr lang="en-US" sz="2400" dirty="0">
                <a:latin typeface="DS Greece" panose="03030000000000000000" pitchFamily="66" charset="-52"/>
              </a:rPr>
              <a:t>€  </a:t>
            </a:r>
            <a:r>
              <a:rPr lang="ru-RU" sz="2400" dirty="0" smtClean="0">
                <a:latin typeface="DS Greece" panose="03030000000000000000" pitchFamily="66" charset="-52"/>
              </a:rPr>
              <a:t>. </a:t>
            </a:r>
            <a:endParaRPr lang="ru-RU" sz="2400" dirty="0" smtClean="0">
              <a:latin typeface="DS Greece" panose="03030000000000000000" pitchFamily="66" charset="-52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DS Greece" panose="03030000000000000000" pitchFamily="66" charset="-52"/>
              </a:rPr>
              <a:t>РЕШЕНИЕ </a:t>
            </a:r>
            <a:r>
              <a:rPr lang="ru-RU" sz="2400" dirty="0" smtClean="0">
                <a:latin typeface="DS Greece" panose="03030000000000000000" pitchFamily="66" charset="-52"/>
              </a:rPr>
              <a:t>и ДЕЙСТВИЯ. Может </a:t>
            </a:r>
            <a:r>
              <a:rPr lang="ru-RU" sz="2400" dirty="0" err="1" smtClean="0">
                <a:latin typeface="DS Greece" panose="03030000000000000000" pitchFamily="66" charset="-52"/>
              </a:rPr>
              <a:t>может</a:t>
            </a:r>
            <a:r>
              <a:rPr lang="ru-RU" sz="2400" dirty="0" smtClean="0">
                <a:latin typeface="DS Greece" panose="03030000000000000000" pitchFamily="66" charset="-52"/>
              </a:rPr>
              <a:t> быть много преград и открытых дверей, но в конце года это вопрос результата. Было ли решение и были действия.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" y="1952624"/>
            <a:ext cx="3629895" cy="3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37" y="5545394"/>
            <a:ext cx="2491763" cy="1312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6" y="176980"/>
            <a:ext cx="2949178" cy="4129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СРОКИ Греция: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514925"/>
            <a:ext cx="4850054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Оформление в ВУЗы на 2020 год!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Запись до 10го июня на 2020го, пакеты 2100-4000</a:t>
            </a:r>
            <a:r>
              <a:rPr lang="ru-RU" sz="2400" dirty="0">
                <a:latin typeface="DS Greece" panose="03030000000000000000" pitchFamily="66" charset="-52"/>
              </a:rPr>
              <a:t>€ , </a:t>
            </a:r>
            <a:r>
              <a:rPr lang="ru-RU" sz="2400" dirty="0" smtClean="0">
                <a:latin typeface="DS Greece" panose="03030000000000000000" pitchFamily="66" charset="-52"/>
              </a:rPr>
              <a:t>есть частичные услуги. </a:t>
            </a:r>
          </a:p>
          <a:p>
            <a:r>
              <a:rPr lang="ru-RU" sz="2400" b="1" dirty="0" smtClean="0">
                <a:latin typeface="DS Greece" panose="03030000000000000000" pitchFamily="66" charset="-52"/>
              </a:rPr>
              <a:t>Запись до 1 декабря </a:t>
            </a:r>
            <a:r>
              <a:rPr lang="ru-RU" sz="2400" b="1" dirty="0" smtClean="0">
                <a:latin typeface="DS Greece" panose="03030000000000000000" pitchFamily="66" charset="-52"/>
              </a:rPr>
              <a:t>- </a:t>
            </a:r>
            <a:r>
              <a:rPr lang="ru-RU" sz="2400" dirty="0" smtClean="0">
                <a:latin typeface="DS Greece" panose="03030000000000000000" pitchFamily="66" charset="-52"/>
              </a:rPr>
              <a:t>скидка</a:t>
            </a:r>
            <a:endParaRPr lang="ru-RU" sz="2400" dirty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DS Greece" panose="03030000000000000000" pitchFamily="66" charset="-52"/>
              </a:rPr>
              <a:t>Оформление в ВУЗы на 2020 год!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Полный пакет документов должен попасть к нам в руки до 20 июня 2020 (аттестат для учащихся 11 класса)!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5043" y="5305476"/>
            <a:ext cx="3356232" cy="126677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Запишись сегодня </a:t>
            </a:r>
            <a:r>
              <a:rPr lang="en-US" sz="2000" dirty="0" smtClean="0">
                <a:latin typeface="Adobe Arabic"/>
              </a:rPr>
              <a:t>EDUGREECE.RU</a:t>
            </a:r>
          </a:p>
          <a:p>
            <a:r>
              <a:rPr lang="ru-RU" sz="2000" dirty="0">
                <a:latin typeface="Adobe Arabic"/>
              </a:rPr>
              <a:t>Тел: 8(926)440-93-27</a:t>
            </a:r>
          </a:p>
          <a:p>
            <a:r>
              <a:rPr lang="ru-RU" sz="2000" dirty="0">
                <a:latin typeface="Adobe Arabic"/>
              </a:rPr>
              <a:t>Тел: 8(499)346-70-73</a:t>
            </a:r>
          </a:p>
          <a:p>
            <a:endParaRPr lang="en-US" sz="2000" dirty="0" smtClean="0">
              <a:latin typeface="DS Greece" panose="03030000000000000000" pitchFamily="66" charset="-52"/>
            </a:endParaRPr>
          </a:p>
          <a:p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r="13317" b="-3468"/>
          <a:stretch/>
        </p:blipFill>
        <p:spPr>
          <a:xfrm>
            <a:off x="215043" y="747508"/>
            <a:ext cx="3356232" cy="4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34" y="294967"/>
            <a:ext cx="2949178" cy="5302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Советы: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6640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Выбрать приоритет: поступить, или поступить в конкретный город, или поступать на конкретную специальность.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Написать сверху списка 2-3 факультета больше всего соответствующих вашим желаниям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В первый год вы в любом случае можете выбрать, где учиться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Обязательно учить язык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DS Greece" panose="03030000000000000000" pitchFamily="66" charset="-52"/>
              </a:rPr>
              <a:t>И поменьше волноваться </a:t>
            </a:r>
          </a:p>
          <a:p>
            <a:pPr marL="514350" indent="-514350">
              <a:buAutoNum type="arabicPeriod"/>
            </a:pP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609" y="2617839"/>
            <a:ext cx="2949178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>
          <a:xfrm>
            <a:off x="231910" y="987426"/>
            <a:ext cx="3514179" cy="52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92" y="5605158"/>
            <a:ext cx="2193708" cy="124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7191" cy="9874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DS Greece" panose="03030000000000000000" pitchFamily="66" charset="-52"/>
              </a:rPr>
              <a:t>Полезные ссылки:</a:t>
            </a:r>
            <a:endParaRPr lang="ru-RU" sz="32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019" y="493713"/>
            <a:ext cx="5393531" cy="55756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dobe Arabic"/>
              </a:rPr>
              <a:t>EMAIL</a:t>
            </a:r>
            <a:r>
              <a:rPr lang="ru-RU" sz="2400" dirty="0" smtClean="0">
                <a:latin typeface="Adobe Arabic"/>
              </a:rPr>
              <a:t>: </a:t>
            </a:r>
            <a:r>
              <a:rPr lang="en-US" sz="2400" dirty="0" smtClean="0">
                <a:latin typeface="Adobe Arabic"/>
                <a:hlinkClick r:id="rId3"/>
              </a:rPr>
              <a:t>edu@getaway-tour.ru</a:t>
            </a:r>
            <a:endParaRPr lang="ru-RU" sz="2400" dirty="0" smtClean="0">
              <a:latin typeface="Adobe Arabic"/>
            </a:endParaRPr>
          </a:p>
          <a:p>
            <a:r>
              <a:rPr lang="en-US" sz="2800" dirty="0">
                <a:latin typeface="Adobe Arabic"/>
              </a:rPr>
              <a:t>EMAIL</a:t>
            </a:r>
            <a:r>
              <a:rPr lang="ru-RU" sz="2800" dirty="0">
                <a:latin typeface="Adobe Arabic"/>
              </a:rPr>
              <a:t>:</a:t>
            </a:r>
            <a:r>
              <a:rPr lang="en-US" sz="2800" dirty="0">
                <a:latin typeface="Adobe Arabic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/>
                <a:hlinkClick r:id="rId4"/>
              </a:rPr>
              <a:t>ESHEINA@GETAWAY-TOUR.RU</a:t>
            </a:r>
            <a:endParaRPr lang="en-US" sz="1900" dirty="0" smtClean="0">
              <a:latin typeface="Adobe Arabic"/>
            </a:endParaRPr>
          </a:p>
          <a:p>
            <a:r>
              <a:rPr lang="en-US" sz="2400" dirty="0" smtClean="0">
                <a:latin typeface="Adobe Arabic"/>
              </a:rPr>
              <a:t>Edugreece.ru</a:t>
            </a:r>
          </a:p>
          <a:p>
            <a:r>
              <a:rPr lang="ru-RU" sz="2400" dirty="0" smtClean="0">
                <a:latin typeface="Adobe Arabic"/>
              </a:rPr>
              <a:t>Тел: 8(926)440-93-27</a:t>
            </a:r>
          </a:p>
          <a:p>
            <a:r>
              <a:rPr lang="ru-RU" sz="2400" dirty="0" smtClean="0">
                <a:latin typeface="Adobe Arabic"/>
              </a:rPr>
              <a:t>Тел: 8(499)346-70-73</a:t>
            </a:r>
          </a:p>
          <a:p>
            <a:r>
              <a:rPr lang="en-US" sz="2400" dirty="0" smtClean="0">
                <a:latin typeface="Adobe Arabic"/>
              </a:rPr>
              <a:t>Edu.getaway-tour.ru</a:t>
            </a:r>
          </a:p>
          <a:p>
            <a:r>
              <a:rPr lang="en-US" sz="2400" dirty="0" smtClean="0">
                <a:latin typeface="Adobe Arabic"/>
              </a:rPr>
              <a:t>INST</a:t>
            </a:r>
            <a:r>
              <a:rPr lang="ru-RU" sz="2400" dirty="0" smtClean="0">
                <a:latin typeface="Adobe Arabic"/>
              </a:rPr>
              <a:t>: </a:t>
            </a:r>
            <a:r>
              <a:rPr lang="en-US" sz="2400" dirty="0" smtClean="0">
                <a:latin typeface="Adobe Arabic"/>
              </a:rPr>
              <a:t>@EDUGREECE</a:t>
            </a:r>
          </a:p>
          <a:p>
            <a:pPr marL="0" indent="0">
              <a:buNone/>
            </a:pPr>
            <a:endParaRPr lang="en-US" sz="2400" dirty="0">
              <a:latin typeface="Adobe Arabic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dobe Arabic"/>
              </a:rPr>
              <a:t>EDYGRECEE BY GETAWAY-TOUR</a:t>
            </a:r>
          </a:p>
          <a:p>
            <a:pPr marL="0" indent="0">
              <a:buNone/>
            </a:pPr>
            <a:r>
              <a:rPr lang="ru-RU" sz="2400" dirty="0" smtClean="0">
                <a:latin typeface="Adobe Arabic"/>
              </a:rPr>
              <a:t>ЕЛЕНА НИКОЛАЕВНА ШЕИНА </a:t>
            </a:r>
          </a:p>
          <a:p>
            <a:pPr marL="0" indent="0">
              <a:buNone/>
            </a:pPr>
            <a:r>
              <a:rPr lang="ru-RU" sz="2400" dirty="0" smtClean="0">
                <a:latin typeface="Adobe Arabic"/>
              </a:rPr>
              <a:t>(РУКОВОДИТЕЛЬ ЦЕНТРА ВЫСШЕГО ОБРАЗОВАНИЯ В Греции «</a:t>
            </a:r>
            <a:r>
              <a:rPr lang="en-US" sz="2400" dirty="0" smtClean="0">
                <a:latin typeface="Adobe Arabic"/>
              </a:rPr>
              <a:t>EDUGREECE</a:t>
            </a:r>
            <a:r>
              <a:rPr lang="ru-RU" sz="2400" dirty="0" smtClean="0">
                <a:latin typeface="Adobe Arabic"/>
              </a:rPr>
              <a:t>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9" y="1818124"/>
            <a:ext cx="3190141" cy="40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8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29395" cy="5149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Об услугах: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5" y="514925"/>
            <a:ext cx="5425241" cy="5526437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DS Greece" panose="03030000000000000000" pitchFamily="66" charset="-52"/>
              </a:rPr>
              <a:t>Вероятность поступления: 99 9%, гарантируем </a:t>
            </a:r>
            <a:r>
              <a:rPr lang="ru-RU" dirty="0" smtClean="0">
                <a:latin typeface="DS Greece" panose="03030000000000000000" pitchFamily="66" charset="-52"/>
              </a:rPr>
              <a:t>поступление договором.</a:t>
            </a:r>
            <a:endParaRPr lang="ru-RU" dirty="0">
              <a:latin typeface="DS Greece" panose="03030000000000000000" pitchFamily="66" charset="-52"/>
            </a:endParaRPr>
          </a:p>
          <a:p>
            <a:r>
              <a:rPr lang="ru-RU" dirty="0" err="1">
                <a:latin typeface="DS Greece" panose="03030000000000000000" pitchFamily="66" charset="-52"/>
              </a:rPr>
              <a:t>Апостиль</a:t>
            </a:r>
            <a:r>
              <a:rPr lang="ru-RU" dirty="0">
                <a:latin typeface="DS Greece" panose="03030000000000000000" pitchFamily="66" charset="-52"/>
              </a:rPr>
              <a:t> на аттестат об образовании</a:t>
            </a:r>
          </a:p>
          <a:p>
            <a:r>
              <a:rPr lang="ru-RU" dirty="0" err="1">
                <a:latin typeface="DS Greece" panose="03030000000000000000" pitchFamily="66" charset="-52"/>
              </a:rPr>
              <a:t>Апостиль</a:t>
            </a:r>
            <a:r>
              <a:rPr lang="ru-RU" dirty="0">
                <a:latin typeface="DS Greece" panose="03030000000000000000" pitchFamily="66" charset="-52"/>
              </a:rPr>
              <a:t> на свидетельство о рождении</a:t>
            </a:r>
          </a:p>
          <a:p>
            <a:r>
              <a:rPr lang="ru-RU" dirty="0" err="1">
                <a:latin typeface="DS Greece" panose="03030000000000000000" pitchFamily="66" charset="-52"/>
              </a:rPr>
              <a:t>Внж</a:t>
            </a:r>
            <a:r>
              <a:rPr lang="ru-RU" dirty="0">
                <a:latin typeface="DS Greece" panose="03030000000000000000" pitchFamily="66" charset="-52"/>
              </a:rPr>
              <a:t> Греции на месте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АФМ </a:t>
            </a:r>
            <a:r>
              <a:rPr lang="ru-RU" dirty="0">
                <a:latin typeface="DS Greece" panose="03030000000000000000" pitchFamily="66" charset="-52"/>
              </a:rPr>
              <a:t>(греческий Инн или </a:t>
            </a:r>
            <a:r>
              <a:rPr lang="ru-RU" dirty="0" err="1">
                <a:latin typeface="DS Greece" panose="03030000000000000000" pitchFamily="66" charset="-52"/>
              </a:rPr>
              <a:t>снилс</a:t>
            </a:r>
            <a:r>
              <a:rPr lang="ru-RU" dirty="0">
                <a:latin typeface="DS Greece" panose="03030000000000000000" pitchFamily="66" charset="-52"/>
              </a:rPr>
              <a:t> как его называют иногда)</a:t>
            </a:r>
          </a:p>
          <a:p>
            <a:r>
              <a:rPr lang="ru-RU" dirty="0">
                <a:latin typeface="DS Greece" panose="03030000000000000000" pitchFamily="66" charset="-52"/>
              </a:rPr>
              <a:t>Курс греческого </a:t>
            </a:r>
            <a:r>
              <a:rPr lang="ru-RU" dirty="0" smtClean="0">
                <a:latin typeface="DS Greece" panose="03030000000000000000" pitchFamily="66" charset="-52"/>
              </a:rPr>
              <a:t>языка</a:t>
            </a:r>
            <a:endParaRPr lang="ru-RU" dirty="0">
              <a:latin typeface="DS Greece" panose="03030000000000000000" pitchFamily="66" charset="-52"/>
            </a:endParaRPr>
          </a:p>
          <a:p>
            <a:r>
              <a:rPr lang="ru-RU" dirty="0">
                <a:latin typeface="DS Greece" panose="03030000000000000000" pitchFamily="66" charset="-52"/>
              </a:rPr>
              <a:t>Все справки и пошлины , переводы необходимые для министерства образования Греции , полученные в министерстве, консульстве</a:t>
            </a:r>
          </a:p>
          <a:p>
            <a:r>
              <a:rPr lang="ru-RU" dirty="0">
                <a:latin typeface="DS Greece" panose="03030000000000000000" pitchFamily="66" charset="-52"/>
              </a:rPr>
              <a:t>Страховка для консульства Греции в РФ для получения учебной </a:t>
            </a:r>
            <a:r>
              <a:rPr lang="ru-RU" dirty="0" smtClean="0">
                <a:latin typeface="DS Greece" panose="03030000000000000000" pitchFamily="66" charset="-52"/>
              </a:rPr>
              <a:t>визы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Официальные переводы документов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НОСТРИФИКАЦИЯ АТТЕСТАТА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ДИПЛОМОВ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АРЕНДА И ТУРПРОДУКТЫ</a:t>
            </a:r>
            <a:r>
              <a:rPr lang="en-US" dirty="0" smtClean="0">
                <a:latin typeface="DS Greece" panose="03030000000000000000" pitchFamily="66" charset="-52"/>
              </a:rPr>
              <a:t>/</a:t>
            </a:r>
            <a:r>
              <a:rPr lang="ru-RU" dirty="0" smtClean="0">
                <a:latin typeface="DS Greece" panose="03030000000000000000" pitchFamily="66" charset="-52"/>
              </a:rPr>
              <a:t> КРУИЗЫ</a:t>
            </a:r>
            <a:endParaRPr lang="ru-RU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062590"/>
            <a:ext cx="3734079" cy="497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40" y="5776801"/>
            <a:ext cx="2068476" cy="10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24" y="5348777"/>
            <a:ext cx="2977176" cy="14940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8616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DS Greece" panose="03030000000000000000" pitchFamily="66" charset="-52"/>
              </a:rPr>
              <a:t> Если Вы:</a:t>
            </a:r>
            <a:endParaRPr lang="ru-RU" sz="6000" dirty="0">
              <a:latin typeface="DS Greece" panose="03030000000000000000" pitchFamily="66" charset="-52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b="9178"/>
          <a:stretch/>
        </p:blipFill>
        <p:spPr>
          <a:xfrm>
            <a:off x="-117987" y="1017640"/>
            <a:ext cx="4616169" cy="5078158"/>
          </a:xfr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93573" y="796413"/>
            <a:ext cx="4328346" cy="56043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НЕ ЭТНИЧЕСКИЙ ГРЕК, программа только для иностранцев (в графе НАЦИОНАЛЬНОСТЬ в </a:t>
            </a:r>
            <a:r>
              <a:rPr lang="ru-RU" sz="2000" dirty="0" err="1" smtClean="0">
                <a:latin typeface="DS Greece" panose="03030000000000000000" pitchFamily="66" charset="-52"/>
              </a:rPr>
              <a:t>св.о</a:t>
            </a:r>
            <a:r>
              <a:rPr lang="ru-RU" sz="2000" dirty="0" smtClean="0">
                <a:latin typeface="DS Greece" panose="03030000000000000000" pitchFamily="66" charset="-52"/>
              </a:rPr>
              <a:t> </a:t>
            </a:r>
            <a:r>
              <a:rPr lang="ru-RU" sz="2000" dirty="0" err="1" smtClean="0">
                <a:latin typeface="DS Greece" panose="03030000000000000000" pitchFamily="66" charset="-52"/>
              </a:rPr>
              <a:t>рожд</a:t>
            </a:r>
            <a:r>
              <a:rPr lang="ru-RU" sz="2000" dirty="0" smtClean="0">
                <a:latin typeface="DS Greece" panose="03030000000000000000" pitchFamily="66" charset="-52"/>
              </a:rPr>
              <a:t> стоит все что угодно, но главное не грек!</a:t>
            </a:r>
            <a:endParaRPr lang="en-US" sz="2000" dirty="0" smtClean="0">
              <a:latin typeface="DS Greece" panose="03030000000000000000" pitchFamily="66" charset="-52"/>
            </a:endParaRPr>
          </a:p>
          <a:p>
            <a:r>
              <a:rPr lang="ru-RU" sz="2000" dirty="0" smtClean="0">
                <a:latin typeface="DS Greece" panose="03030000000000000000" pitchFamily="66" charset="-52"/>
              </a:rPr>
              <a:t>Хотите </a:t>
            </a:r>
            <a:r>
              <a:rPr lang="ru-RU" sz="2000" dirty="0" smtClean="0">
                <a:latin typeface="DS Greece" panose="03030000000000000000" pitchFamily="66" charset="-52"/>
              </a:rPr>
              <a:t>учиться в </a:t>
            </a:r>
            <a:r>
              <a:rPr lang="ru-RU" sz="2000" dirty="0">
                <a:latin typeface="DS Greece" panose="03030000000000000000" pitchFamily="66" charset="-52"/>
              </a:rPr>
              <a:t>Г</a:t>
            </a:r>
            <a:r>
              <a:rPr lang="ru-RU" sz="2000" dirty="0" smtClean="0">
                <a:latin typeface="DS Greece" panose="03030000000000000000" pitchFamily="66" charset="-52"/>
              </a:rPr>
              <a:t>реции или чтобы учились ваши дети (ВУЗ\курсы)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Хотите переехать на срок больше года по другим причинам 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Хотите получать образование в стране ЕС, но еще не выбрали страну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Интересно послушать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06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37" y="5412658"/>
            <a:ext cx="2604663" cy="1445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31" y="4567689"/>
            <a:ext cx="3405884" cy="187571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477" y="0"/>
            <a:ext cx="4822723" cy="7374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Почему Греция: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647118" y="575186"/>
            <a:ext cx="5168043" cy="64892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Греческий диплом-диплом европейского уровня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Учебная практика от университета в частных организациях Греции и стран ЕС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Временный вид на жительство, который дает вам право путешествовать по всей Европе 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Возможность работать во время учебы официально</a:t>
            </a:r>
          </a:p>
          <a:p>
            <a:r>
              <a:rPr lang="ru-RU" sz="2400" dirty="0" smtClean="0">
                <a:latin typeface="DS Greece" panose="03030000000000000000" pitchFamily="66" charset="-52"/>
              </a:rPr>
              <a:t>Доброжелательность греков к иностранным студентам, и мягкий климат Греции(солнце и море от 300дней в году)</a:t>
            </a:r>
          </a:p>
          <a:p>
            <a:endParaRPr lang="ru-RU" sz="2400" dirty="0" smtClean="0">
              <a:latin typeface="DS Greece" panose="03030000000000000000" pitchFamily="66" charset="-52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889"/>
            <a:ext cx="3239422" cy="1711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7" b="-698"/>
          <a:stretch/>
        </p:blipFill>
        <p:spPr>
          <a:xfrm>
            <a:off x="494261" y="2765526"/>
            <a:ext cx="3084756" cy="17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58" y="-800100"/>
            <a:ext cx="5305194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Учеба в Греции-это: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863" y="1106825"/>
            <a:ext cx="4629150" cy="487362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DS Greece" panose="03030000000000000000" pitchFamily="66" charset="-52"/>
              </a:rPr>
              <a:t>Подача документов по доверенности </a:t>
            </a:r>
            <a:r>
              <a:rPr lang="en-US" sz="2800" dirty="0" smtClean="0">
                <a:latin typeface="Adobe Arabic"/>
                <a:hlinkClick r:id="rId2"/>
              </a:rPr>
              <a:t>www.ED</a:t>
            </a:r>
            <a:r>
              <a:rPr lang="en-US" sz="2800" dirty="0">
                <a:latin typeface="Adobe Arabic"/>
                <a:hlinkClick r:id="rId2"/>
              </a:rPr>
              <a:t>U</a:t>
            </a:r>
            <a:r>
              <a:rPr lang="en-US" sz="2800" dirty="0" smtClean="0">
                <a:latin typeface="Adobe Arabic"/>
                <a:hlinkClick r:id="rId2"/>
              </a:rPr>
              <a:t>GREECE.ru</a:t>
            </a:r>
            <a:r>
              <a:rPr lang="en-US" sz="2800" dirty="0" smtClean="0">
                <a:latin typeface="Adobe Arabic"/>
              </a:rPr>
              <a:t> </a:t>
            </a:r>
          </a:p>
          <a:p>
            <a:r>
              <a:rPr lang="ru-RU" sz="2800" dirty="0" smtClean="0">
                <a:latin typeface="DS Greece" panose="03030000000000000000" pitchFamily="66" charset="-52"/>
              </a:rPr>
              <a:t>Отсутствие экзаменов и тестов по языку при поступлении!</a:t>
            </a:r>
          </a:p>
          <a:p>
            <a:r>
              <a:rPr lang="ru-RU" sz="2800" dirty="0" smtClean="0">
                <a:latin typeface="DS Greece" panose="03030000000000000000" pitchFamily="66" charset="-52"/>
              </a:rPr>
              <a:t>Обучение на бюджете за счет средств из </a:t>
            </a:r>
            <a:r>
              <a:rPr lang="ru-RU" sz="2800" dirty="0" err="1" smtClean="0">
                <a:latin typeface="DS Greece" panose="03030000000000000000" pitchFamily="66" charset="-52"/>
              </a:rPr>
              <a:t>гос.бюджета</a:t>
            </a:r>
            <a:r>
              <a:rPr lang="ru-RU" sz="2800" dirty="0" smtClean="0">
                <a:latin typeface="DS Greece" panose="03030000000000000000" pitchFamily="66" charset="-52"/>
              </a:rPr>
              <a:t> по программе ИНОСТРАНЦЕВ</a:t>
            </a:r>
            <a:endParaRPr lang="en-US" sz="2800" dirty="0" smtClean="0">
              <a:latin typeface="DS Greece" panose="03030000000000000000" pitchFamily="66" charset="-52"/>
            </a:endParaRPr>
          </a:p>
          <a:p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27" y="5589638"/>
            <a:ext cx="2601973" cy="116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r="32904"/>
          <a:stretch/>
        </p:blipFill>
        <p:spPr>
          <a:xfrm>
            <a:off x="121453" y="914667"/>
            <a:ext cx="4093897" cy="52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83" y="5515896"/>
            <a:ext cx="2532773" cy="1376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1" y="143900"/>
            <a:ext cx="8367866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Возможности учебы по   специальностям: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766" y="1096065"/>
            <a:ext cx="5005234" cy="51324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Гуманитарные, общественные и юридические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точные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Здравоохранение.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Технические науки.</a:t>
            </a:r>
          </a:p>
          <a:p>
            <a:r>
              <a:rPr lang="ru-RU" sz="2000" dirty="0" smtClean="0">
                <a:latin typeface="DS Greece" panose="03030000000000000000" pitchFamily="66" charset="-52"/>
              </a:rPr>
              <a:t>Экономика и управление.</a:t>
            </a:r>
          </a:p>
          <a:p>
            <a:pPr marL="0" indent="0">
              <a:buNone/>
            </a:pPr>
            <a:r>
              <a:rPr lang="en-US" sz="2000" dirty="0" smtClean="0">
                <a:latin typeface="DS Greece" panose="03030000000000000000" pitchFamily="66" charset="-52"/>
              </a:rPr>
              <a:t> </a:t>
            </a:r>
            <a:endParaRPr lang="ru-RU" sz="2000" dirty="0" smtClean="0">
              <a:latin typeface="DS Greece" panose="03030000000000000000" pitchFamily="66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DS Greece" panose="03030000000000000000" pitchFamily="66" charset="-52"/>
              </a:rPr>
              <a:t>Бакалавр 4 года, магистр 2 года.</a:t>
            </a:r>
          </a:p>
          <a:p>
            <a:pPr marL="0" indent="0">
              <a:buNone/>
            </a:pPr>
            <a:endParaRPr lang="en-US" sz="2000" dirty="0" smtClean="0">
              <a:latin typeface="DS Greece" panose="03030000000000000000" pitchFamily="66" charset="-52"/>
            </a:endParaRPr>
          </a:p>
          <a:p>
            <a:r>
              <a:rPr lang="ru-RU" sz="2000" dirty="0" smtClean="0">
                <a:latin typeface="DS Greece" panose="03030000000000000000" pitchFamily="66" charset="-52"/>
              </a:rPr>
              <a:t>Полный список ежегодно обновляется министерством образования </a:t>
            </a:r>
            <a:r>
              <a:rPr lang="ru-RU" sz="2000" dirty="0" smtClean="0">
                <a:latin typeface="Adobe Arabic"/>
              </a:rPr>
              <a:t>Греции </a:t>
            </a:r>
            <a:r>
              <a:rPr lang="en-US" sz="2000" dirty="0" smtClean="0">
                <a:latin typeface="Adobe Arabic"/>
                <a:hlinkClick r:id="rId3"/>
              </a:rPr>
              <a:t>www.minedu.gov.gr/</a:t>
            </a:r>
            <a:r>
              <a:rPr lang="en-US" sz="2000" dirty="0" smtClean="0">
                <a:latin typeface="Adobe Arabic"/>
              </a:rPr>
              <a:t> </a:t>
            </a:r>
            <a:endParaRPr lang="ru-RU" sz="2000" dirty="0" smtClean="0">
              <a:latin typeface="Adobe Arabic"/>
            </a:endParaRPr>
          </a:p>
          <a:p>
            <a:endParaRPr lang="ru-RU" dirty="0">
              <a:latin typeface="DS Greece" panose="03030000000000000000" pitchFamily="66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3976534" cy="4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531"/>
            <a:ext cx="8514159" cy="5463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1. Гуманитарные, общественные и юридические науки</a:t>
            </a:r>
            <a:r>
              <a:rPr lang="ru-RU" dirty="0">
                <a:latin typeface="DS Greece" panose="03030000000000000000" pitchFamily="66" charset="-52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91781" y="693175"/>
            <a:ext cx="4711457" cy="5643512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DS Greece" panose="03030000000000000000" pitchFamily="66" charset="-52"/>
              </a:rPr>
              <a:t>Греческой,английской,французской,немецкой,итальянской</a:t>
            </a:r>
            <a:r>
              <a:rPr lang="ru-RU" sz="1400" dirty="0" smtClean="0">
                <a:latin typeface="DS Greece" panose="03030000000000000000" pitchFamily="66" charset="-52"/>
              </a:rPr>
              <a:t> и испанской филологии, славянских языков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Философии,педагогики</a:t>
            </a:r>
            <a:r>
              <a:rPr lang="ru-RU" sz="1400" dirty="0" smtClean="0">
                <a:latin typeface="DS Greece" panose="03030000000000000000" pitchFamily="66" charset="-52"/>
              </a:rPr>
              <a:t> и психологии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Истории,археологии</a:t>
            </a:r>
            <a:r>
              <a:rPr lang="ru-RU" sz="1400" dirty="0" smtClean="0">
                <a:latin typeface="DS Greece" panose="03030000000000000000" pitchFamily="66" charset="-52"/>
              </a:rPr>
              <a:t> и антропологии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Юриспруденция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Психологии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Театральных наук и кинематографии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Международных и европейских отношений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Политологии, социологии и антропологии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Журналистики и СМИ</a:t>
            </a:r>
          </a:p>
          <a:p>
            <a:r>
              <a:rPr lang="ru-RU" sz="1400" dirty="0" err="1" smtClean="0">
                <a:latin typeface="DS Greece" panose="03030000000000000000" pitchFamily="66" charset="-52"/>
              </a:rPr>
              <a:t>Балканских,славянских</a:t>
            </a:r>
            <a:r>
              <a:rPr lang="ru-RU" sz="1400" dirty="0" smtClean="0">
                <a:latin typeface="DS Greece" panose="03030000000000000000" pitchFamily="66" charset="-52"/>
              </a:rPr>
              <a:t> и восточных отношений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Музыкальных наук, искусств звука и изображения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Архивно-библиотечного дела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Богословия и теологии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Физической подготовки </a:t>
            </a:r>
          </a:p>
          <a:p>
            <a:r>
              <a:rPr lang="ru-RU" sz="1400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sz="1400" dirty="0">
              <a:latin typeface="DS Greece" panose="03030000000000000000" pitchFamily="66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9170" y="5102941"/>
            <a:ext cx="3564271" cy="4482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S Greece" panose="03030000000000000000" pitchFamily="66" charset="-52"/>
              </a:rPr>
              <a:t>На данный момент 106 факультетов университетов и 12 факультетов ТЕИ </a:t>
            </a:r>
            <a:endParaRPr lang="ru-RU" sz="2400" dirty="0">
              <a:latin typeface="DS Greece" panose="03030000000000000000" pitchFamily="66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0" y="1886258"/>
            <a:ext cx="3951345" cy="292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72" y="5692877"/>
            <a:ext cx="1816428" cy="1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34" y="235975"/>
            <a:ext cx="5475991" cy="53022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DS Greece" panose="03030000000000000000" pitchFamily="66" charset="-52"/>
              </a:rPr>
              <a:t>2. Точные науки.</a:t>
            </a:r>
            <a:endParaRPr lang="ru-RU" sz="4000" dirty="0">
              <a:latin typeface="DS Greece" panose="03030000000000000000" pitchFamily="66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038" y="943181"/>
            <a:ext cx="4696709" cy="60917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S Greece" panose="03030000000000000000" pitchFamily="66" charset="-52"/>
              </a:rPr>
              <a:t>Морских наук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Статистики, математики, физики, химии, биологии, </a:t>
            </a:r>
            <a:r>
              <a:rPr lang="ru-RU" dirty="0" err="1" smtClean="0">
                <a:latin typeface="DS Greece" panose="03030000000000000000" pitchFamily="66" charset="-52"/>
              </a:rPr>
              <a:t>геологии,географии</a:t>
            </a:r>
            <a:endParaRPr lang="ru-RU" dirty="0" smtClean="0">
              <a:latin typeface="DS Greece" panose="03030000000000000000" pitchFamily="66" charset="-52"/>
            </a:endParaRPr>
          </a:p>
          <a:p>
            <a:r>
              <a:rPr lang="ru-RU" dirty="0" smtClean="0">
                <a:latin typeface="DS Greece" panose="03030000000000000000" pitchFamily="66" charset="-52"/>
              </a:rPr>
              <a:t>Наук и технологии материалов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Агрономии, </a:t>
            </a:r>
            <a:r>
              <a:rPr lang="ru-RU" dirty="0" err="1" smtClean="0">
                <a:latin typeface="DS Greece" panose="03030000000000000000" pitchFamily="66" charset="-52"/>
              </a:rPr>
              <a:t>растеневодства</a:t>
            </a:r>
            <a:r>
              <a:rPr lang="ru-RU" dirty="0" smtClean="0">
                <a:latin typeface="DS Greece" panose="03030000000000000000" pitchFamily="66" charset="-52"/>
              </a:rPr>
              <a:t>, цветоводства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Животноводства и рыбного хозяйства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Технологии продуктов питания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Экологии и экологических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Информатики и телекоммуникаций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Кинематографии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Компьютерных наук и технологий </a:t>
            </a:r>
          </a:p>
          <a:p>
            <a:r>
              <a:rPr lang="ru-RU" dirty="0" smtClean="0">
                <a:latin typeface="DS Greece" panose="03030000000000000000" pitchFamily="66" charset="-52"/>
              </a:rPr>
              <a:t>Педагогические факультеты </a:t>
            </a:r>
            <a:endParaRPr lang="ru-RU" dirty="0">
              <a:latin typeface="DS Greece" panose="03030000000000000000" pitchFamily="66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635" y="5294671"/>
            <a:ext cx="3632442" cy="4143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DS Greece" panose="03030000000000000000" pitchFamily="66" charset="-52"/>
              </a:rPr>
              <a:t>На данный момент 90 факультетов университетов и 16 факультетов ТЕИ </a:t>
            </a:r>
            <a:endParaRPr lang="ru-RU" sz="2000" dirty="0">
              <a:latin typeface="DS Greece" panose="03030000000000000000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" y="1702287"/>
            <a:ext cx="2988136" cy="2988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62" y="5781368"/>
            <a:ext cx="1959538" cy="1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18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3795</TotalTime>
  <Words>1437</Words>
  <Application>Microsoft Office PowerPoint</Application>
  <PresentationFormat>Экран (4:3)</PresentationFormat>
  <Paragraphs>246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Adobe Arabic</vt:lpstr>
      <vt:lpstr>AkademitscheskajaBuch</vt:lpstr>
      <vt:lpstr>Arial</vt:lpstr>
      <vt:lpstr>Calibri</vt:lpstr>
      <vt:lpstr>DS Greece</vt:lpstr>
      <vt:lpstr>Trebuchet MS</vt:lpstr>
      <vt:lpstr>Wingdings 3</vt:lpstr>
      <vt:lpstr>Аспект</vt:lpstr>
      <vt:lpstr>  Поступление в государственные ВУЗы Греции</vt:lpstr>
      <vt:lpstr>eduGreece.ru </vt:lpstr>
      <vt:lpstr>Об услугах:</vt:lpstr>
      <vt:lpstr> Если Вы:</vt:lpstr>
      <vt:lpstr>Почему Греция:</vt:lpstr>
      <vt:lpstr>Учеба в Греции-это:</vt:lpstr>
      <vt:lpstr>Возможности учебы по   специальностям:</vt:lpstr>
      <vt:lpstr>1. Гуманитарные, общественные и юридические науки.</vt:lpstr>
      <vt:lpstr>2. Точные науки.</vt:lpstr>
      <vt:lpstr>3. Технические науки.</vt:lpstr>
      <vt:lpstr>4. Здравоохранение. </vt:lpstr>
      <vt:lpstr>5. Экономика и управление.</vt:lpstr>
      <vt:lpstr>Возможности учебы в регионах:</vt:lpstr>
      <vt:lpstr>Афины:</vt:lpstr>
      <vt:lpstr>Салоники:</vt:lpstr>
      <vt:lpstr>Острова. </vt:lpstr>
      <vt:lpstr>Другие города.</vt:lpstr>
      <vt:lpstr>Особенности:</vt:lpstr>
      <vt:lpstr>Экономический аспект:</vt:lpstr>
      <vt:lpstr>Основные требования:</vt:lpstr>
      <vt:lpstr>Каков порядок  поступления:</vt:lpstr>
      <vt:lpstr>После зачисления:</vt:lpstr>
      <vt:lpstr>Стоит помнить:</vt:lpstr>
      <vt:lpstr>СРОКИ Греция:</vt:lpstr>
      <vt:lpstr>Советы:</vt:lpstr>
      <vt:lpstr>Полезные ссылки: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 Шеина</cp:lastModifiedBy>
  <cp:revision>72</cp:revision>
  <dcterms:created xsi:type="dcterms:W3CDTF">2019-08-22T12:40:32Z</dcterms:created>
  <dcterms:modified xsi:type="dcterms:W3CDTF">2019-10-08T18:04:37Z</dcterms:modified>
</cp:coreProperties>
</file>